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1C8910-42D8-48E3-B73A-22909B4F3502}" v="7" dt="2019-04-01T13:58:54.6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26"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4/1/2019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4/1/2019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greywateraction.org/greywater-choosing-plants-and-irrigatin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EA704-D0A1-40B4-BE42-A1ABBD4B3D8C}"/>
              </a:ext>
            </a:extLst>
          </p:cNvPr>
          <p:cNvSpPr>
            <a:spLocks noGrp="1"/>
          </p:cNvSpPr>
          <p:nvPr>
            <p:ph type="ctrTitle"/>
          </p:nvPr>
        </p:nvSpPr>
        <p:spPr>
          <a:xfrm>
            <a:off x="1751012" y="1300785"/>
            <a:ext cx="8689976" cy="2509213"/>
          </a:xfrm>
        </p:spPr>
        <p:txBody>
          <a:bodyPr/>
          <a:lstStyle/>
          <a:p>
            <a:r>
              <a:rPr lang="en-US" dirty="0"/>
              <a:t>SMSSD</a:t>
            </a:r>
          </a:p>
        </p:txBody>
      </p:sp>
      <p:sp>
        <p:nvSpPr>
          <p:cNvPr id="3" name="Subtitle 2">
            <a:extLst>
              <a:ext uri="{FF2B5EF4-FFF2-40B4-BE49-F238E27FC236}">
                <a16:creationId xmlns:a16="http://schemas.microsoft.com/office/drawing/2014/main" id="{B7391D2F-EBD7-4FB7-9275-4A96D4769430}"/>
              </a:ext>
            </a:extLst>
          </p:cNvPr>
          <p:cNvSpPr>
            <a:spLocks noGrp="1"/>
          </p:cNvSpPr>
          <p:nvPr>
            <p:ph type="subTitle" idx="1"/>
          </p:nvPr>
        </p:nvSpPr>
        <p:spPr/>
        <p:txBody>
          <a:bodyPr>
            <a:normAutofit fontScale="92500" lnSpcReduction="10000"/>
          </a:bodyPr>
          <a:lstStyle/>
          <a:p>
            <a:r>
              <a:rPr lang="en-US" dirty="0"/>
              <a:t>Greywater System</a:t>
            </a:r>
          </a:p>
          <a:p>
            <a:r>
              <a:rPr lang="en-US" dirty="0"/>
              <a:t>April 2019 Discussion</a:t>
            </a:r>
          </a:p>
          <a:p>
            <a:r>
              <a:rPr lang="en-US" dirty="0"/>
              <a:t>Submitted by Jeff Dymock</a:t>
            </a:r>
          </a:p>
        </p:txBody>
      </p:sp>
      <p:pic>
        <p:nvPicPr>
          <p:cNvPr id="5" name="Picture 4">
            <a:extLst>
              <a:ext uri="{FF2B5EF4-FFF2-40B4-BE49-F238E27FC236}">
                <a16:creationId xmlns:a16="http://schemas.microsoft.com/office/drawing/2014/main" id="{A12130EA-53A7-4C0D-84E9-5FAAF821483F}"/>
              </a:ext>
            </a:extLst>
          </p:cNvPr>
          <p:cNvPicPr>
            <a:picLocks noChangeAspect="1"/>
          </p:cNvPicPr>
          <p:nvPr/>
        </p:nvPicPr>
        <p:blipFill>
          <a:blip r:embed="rId2"/>
          <a:stretch>
            <a:fillRect/>
          </a:stretch>
        </p:blipFill>
        <p:spPr>
          <a:xfrm>
            <a:off x="9357176" y="167310"/>
            <a:ext cx="2638425" cy="1133475"/>
          </a:xfrm>
          <a:prstGeom prst="rect">
            <a:avLst/>
          </a:prstGeom>
        </p:spPr>
      </p:pic>
    </p:spTree>
    <p:extLst>
      <p:ext uri="{BB962C8B-B14F-4D97-AF65-F5344CB8AC3E}">
        <p14:creationId xmlns:p14="http://schemas.microsoft.com/office/powerpoint/2010/main" val="1335528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03FF08-B6DD-41AF-86A4-9D76C091390B}"/>
              </a:ext>
            </a:extLst>
          </p:cNvPr>
          <p:cNvSpPr>
            <a:spLocks noGrp="1"/>
          </p:cNvSpPr>
          <p:nvPr>
            <p:ph sz="quarter" idx="13"/>
          </p:nvPr>
        </p:nvSpPr>
        <p:spPr>
          <a:xfrm>
            <a:off x="913774" y="1065402"/>
            <a:ext cx="10363826" cy="4725798"/>
          </a:xfrm>
        </p:spPr>
        <p:txBody>
          <a:bodyPr>
            <a:normAutofit lnSpcReduction="10000"/>
          </a:bodyPr>
          <a:lstStyle/>
          <a:p>
            <a:r>
              <a:rPr lang="en-US" b="1" dirty="0"/>
              <a:t>What is greywater?</a:t>
            </a:r>
          </a:p>
          <a:p>
            <a:endParaRPr lang="en-US" dirty="0"/>
          </a:p>
          <a:p>
            <a:pPr lvl="1">
              <a:buFont typeface="Wingdings" panose="05000000000000000000" pitchFamily="2" charset="2"/>
              <a:buChar char="Ø"/>
            </a:pPr>
            <a:r>
              <a:rPr lang="en-US" dirty="0">
                <a:solidFill>
                  <a:schemeClr val="accent1">
                    <a:lumMod val="75000"/>
                  </a:schemeClr>
                </a:solidFill>
              </a:rPr>
              <a:t>The relatively clean waste water from baths, sinks, washing machines, and other kitchen appliances.  </a:t>
            </a:r>
          </a:p>
          <a:p>
            <a:endParaRPr lang="en-US" dirty="0"/>
          </a:p>
          <a:p>
            <a:pPr marL="0" indent="0">
              <a:buNone/>
            </a:pPr>
            <a:r>
              <a:rPr lang="en-US" dirty="0"/>
              <a:t>Recycling household greywater for gardening use is an excellent way of saving water and money!  Unlike rainwater, greywater is available every time you shower or wash your clothes.  </a:t>
            </a:r>
          </a:p>
          <a:p>
            <a:pPr marL="0" indent="0">
              <a:buNone/>
            </a:pPr>
            <a:endParaRPr lang="en-US" dirty="0"/>
          </a:p>
          <a:p>
            <a:pPr marL="0" indent="0">
              <a:buNone/>
            </a:pPr>
            <a:r>
              <a:rPr lang="en-US" dirty="0"/>
              <a:t>Greywater is suitable for irrigating most garden areas including ornamental beds and lawns.  </a:t>
            </a:r>
          </a:p>
          <a:p>
            <a:endParaRPr lang="en-US" dirty="0"/>
          </a:p>
        </p:txBody>
      </p:sp>
      <p:pic>
        <p:nvPicPr>
          <p:cNvPr id="5" name="Picture 4">
            <a:extLst>
              <a:ext uri="{FF2B5EF4-FFF2-40B4-BE49-F238E27FC236}">
                <a16:creationId xmlns:a16="http://schemas.microsoft.com/office/drawing/2014/main" id="{720DEEE8-1A33-4201-A4E4-271053B7E658}"/>
              </a:ext>
            </a:extLst>
          </p:cNvPr>
          <p:cNvPicPr>
            <a:picLocks noChangeAspect="1"/>
          </p:cNvPicPr>
          <p:nvPr/>
        </p:nvPicPr>
        <p:blipFill>
          <a:blip r:embed="rId2"/>
          <a:stretch>
            <a:fillRect/>
          </a:stretch>
        </p:blipFill>
        <p:spPr>
          <a:xfrm>
            <a:off x="9357176" y="167310"/>
            <a:ext cx="2638425" cy="1133475"/>
          </a:xfrm>
          <a:prstGeom prst="rect">
            <a:avLst/>
          </a:prstGeom>
        </p:spPr>
      </p:pic>
    </p:spTree>
    <p:extLst>
      <p:ext uri="{BB962C8B-B14F-4D97-AF65-F5344CB8AC3E}">
        <p14:creationId xmlns:p14="http://schemas.microsoft.com/office/powerpoint/2010/main" val="2047586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0B8ABC-BD48-4578-B892-93FF00676F73}"/>
              </a:ext>
            </a:extLst>
          </p:cNvPr>
          <p:cNvSpPr>
            <a:spLocks noGrp="1"/>
          </p:cNvSpPr>
          <p:nvPr>
            <p:ph sz="quarter" idx="13"/>
          </p:nvPr>
        </p:nvSpPr>
        <p:spPr>
          <a:xfrm>
            <a:off x="477546" y="1133475"/>
            <a:ext cx="10363826" cy="5557215"/>
          </a:xfrm>
        </p:spPr>
        <p:txBody>
          <a:bodyPr>
            <a:normAutofit lnSpcReduction="10000"/>
          </a:bodyPr>
          <a:lstStyle/>
          <a:p>
            <a:pPr marL="0" indent="0">
              <a:buNone/>
            </a:pPr>
            <a:r>
              <a:rPr lang="en-US" sz="2400" b="1" dirty="0"/>
              <a:t>Currently, greywater is legal in Utah.  Greywater can be used for subsurface irrigation for single-family residences</a:t>
            </a:r>
            <a:r>
              <a:rPr lang="en-US" sz="2400" dirty="0"/>
              <a:t>.  </a:t>
            </a:r>
          </a:p>
          <a:p>
            <a:pPr marL="0" indent="0">
              <a:buNone/>
            </a:pPr>
            <a:endParaRPr lang="en-US" dirty="0"/>
          </a:p>
          <a:p>
            <a:r>
              <a:rPr lang="en-US" dirty="0"/>
              <a:t>In general, larger plants such as trees, bushes and perennials are easier to irrigate with simple greywater systems than smaller plants.</a:t>
            </a:r>
          </a:p>
          <a:p>
            <a:r>
              <a:rPr lang="en-US" dirty="0"/>
              <a:t>Any food plant can be safely irrigated as long as the greywater doesn’t touch the edible portion of the plant.</a:t>
            </a:r>
          </a:p>
          <a:p>
            <a:r>
              <a:rPr lang="en-US" dirty="0"/>
              <a:t>Most fruit trees thrive on greywater, edible shrubs and vines such as raspberries, currants, gooseberries and grapes. </a:t>
            </a:r>
          </a:p>
          <a:p>
            <a:pPr lvl="2">
              <a:buFont typeface="Wingdings" panose="05000000000000000000" pitchFamily="2" charset="2"/>
              <a:buChar char="Ø"/>
            </a:pPr>
            <a:r>
              <a:rPr lang="en-US" dirty="0"/>
              <a:t>Use root stocks that are resistant to local diseases</a:t>
            </a:r>
          </a:p>
          <a:p>
            <a:pPr lvl="2">
              <a:buFont typeface="Wingdings" panose="05000000000000000000" pitchFamily="2" charset="2"/>
              <a:buChar char="Ø"/>
            </a:pPr>
            <a:r>
              <a:rPr lang="en-US" dirty="0"/>
              <a:t>When planting trees, ensure the crown of the tree is above the mulch basin to prevent crown rot</a:t>
            </a:r>
          </a:p>
          <a:p>
            <a:pPr lvl="2">
              <a:buFont typeface="Wingdings" panose="05000000000000000000" pitchFamily="2" charset="2"/>
              <a:buChar char="Ø"/>
            </a:pPr>
            <a:r>
              <a:rPr lang="en-US" dirty="0"/>
              <a:t>Fruit trees are generally salt sensitive and shouldn’t be irrigated with water from powdered detergents or dishwasher detergent or products containing high salt content  </a:t>
            </a:r>
          </a:p>
        </p:txBody>
      </p:sp>
      <p:pic>
        <p:nvPicPr>
          <p:cNvPr id="4" name="Picture 3">
            <a:extLst>
              <a:ext uri="{FF2B5EF4-FFF2-40B4-BE49-F238E27FC236}">
                <a16:creationId xmlns:a16="http://schemas.microsoft.com/office/drawing/2014/main" id="{33F8A5A8-676F-47E5-B0A9-E18777000167}"/>
              </a:ext>
            </a:extLst>
          </p:cNvPr>
          <p:cNvPicPr>
            <a:picLocks noChangeAspect="1"/>
          </p:cNvPicPr>
          <p:nvPr/>
        </p:nvPicPr>
        <p:blipFill>
          <a:blip r:embed="rId2"/>
          <a:stretch>
            <a:fillRect/>
          </a:stretch>
        </p:blipFill>
        <p:spPr>
          <a:xfrm>
            <a:off x="9357176" y="167310"/>
            <a:ext cx="2638425" cy="1133475"/>
          </a:xfrm>
          <a:prstGeom prst="rect">
            <a:avLst/>
          </a:prstGeom>
        </p:spPr>
      </p:pic>
    </p:spTree>
    <p:extLst>
      <p:ext uri="{BB962C8B-B14F-4D97-AF65-F5344CB8AC3E}">
        <p14:creationId xmlns:p14="http://schemas.microsoft.com/office/powerpoint/2010/main" val="2146906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0B8ABC-BD48-4578-B892-93FF00676F73}"/>
              </a:ext>
            </a:extLst>
          </p:cNvPr>
          <p:cNvSpPr>
            <a:spLocks noGrp="1"/>
          </p:cNvSpPr>
          <p:nvPr>
            <p:ph sz="quarter" idx="13"/>
          </p:nvPr>
        </p:nvSpPr>
        <p:spPr>
          <a:xfrm>
            <a:off x="913774" y="1300786"/>
            <a:ext cx="10363826" cy="4490414"/>
          </a:xfrm>
        </p:spPr>
        <p:txBody>
          <a:bodyPr>
            <a:normAutofit fontScale="85000" lnSpcReduction="20000"/>
          </a:bodyPr>
          <a:lstStyle/>
          <a:p>
            <a:pPr marL="0" indent="0">
              <a:buNone/>
            </a:pPr>
            <a:r>
              <a:rPr lang="en-US" sz="2400" b="1" dirty="0"/>
              <a:t>Tree Watering Ideas:</a:t>
            </a:r>
          </a:p>
          <a:p>
            <a:pPr marL="0" indent="0">
              <a:buNone/>
            </a:pPr>
            <a:r>
              <a:rPr lang="en-US" dirty="0"/>
              <a:t>Irrigate at the “drip line” of your plants:</a:t>
            </a:r>
          </a:p>
          <a:p>
            <a:pPr lvl="1">
              <a:buFont typeface="Wingdings" panose="05000000000000000000" pitchFamily="2" charset="2"/>
              <a:buChar char="Ø"/>
            </a:pPr>
            <a:r>
              <a:rPr lang="en-US" dirty="0"/>
              <a:t>Plant roots typically extend well past their drip line.  Dig the mulch basin at or beyond the dripline and direct greywater into the basin.  </a:t>
            </a:r>
          </a:p>
          <a:p>
            <a:pPr lvl="1"/>
            <a:endParaRPr lang="en-US" dirty="0"/>
          </a:p>
          <a:p>
            <a:pPr marL="0" indent="0">
              <a:buNone/>
            </a:pPr>
            <a:r>
              <a:rPr lang="en-US" dirty="0"/>
              <a:t>Design your simple greywater system to direct an appropriate amount of water to each plant.  Too much could over saturate the soil while too little could dry out the plants.  Below is an estimate of how much water a typical fruit tree would need during the irrigation season (without rain to supplement).  </a:t>
            </a:r>
          </a:p>
          <a:p>
            <a:pPr marL="0" indent="0">
              <a:buNone/>
            </a:pPr>
            <a:endParaRPr lang="en-US" dirty="0"/>
          </a:p>
          <a:p>
            <a:pPr marL="0" indent="0" algn="ctr">
              <a:buNone/>
            </a:pPr>
            <a:r>
              <a:rPr lang="en-US" dirty="0">
                <a:solidFill>
                  <a:schemeClr val="accent1">
                    <a:lumMod val="75000"/>
                  </a:schemeClr>
                </a:solidFill>
              </a:rPr>
              <a:t>Cool Climate:  8-12 gallons/week</a:t>
            </a:r>
          </a:p>
          <a:p>
            <a:pPr marL="0" indent="0" algn="ctr">
              <a:buNone/>
            </a:pPr>
            <a:r>
              <a:rPr lang="en-US" dirty="0">
                <a:solidFill>
                  <a:schemeClr val="accent1">
                    <a:lumMod val="75000"/>
                  </a:schemeClr>
                </a:solidFill>
              </a:rPr>
              <a:t>Warm Climate:  15-25 gallons/week</a:t>
            </a:r>
          </a:p>
          <a:p>
            <a:pPr marL="0" indent="0" algn="ctr">
              <a:buNone/>
            </a:pPr>
            <a:r>
              <a:rPr lang="en-US" dirty="0">
                <a:solidFill>
                  <a:schemeClr val="accent1">
                    <a:lumMod val="75000"/>
                  </a:schemeClr>
                </a:solidFill>
              </a:rPr>
              <a:t>Hot Climate:  30-50 gallons/week</a:t>
            </a:r>
          </a:p>
          <a:p>
            <a:pPr marL="0" indent="0">
              <a:buNone/>
            </a:pPr>
            <a:endParaRPr lang="en-US" dirty="0"/>
          </a:p>
          <a:p>
            <a:pPr marL="0" indent="0">
              <a:buNone/>
            </a:pPr>
            <a:endParaRPr lang="en-US" dirty="0"/>
          </a:p>
        </p:txBody>
      </p:sp>
      <p:pic>
        <p:nvPicPr>
          <p:cNvPr id="4" name="Picture 3">
            <a:extLst>
              <a:ext uri="{FF2B5EF4-FFF2-40B4-BE49-F238E27FC236}">
                <a16:creationId xmlns:a16="http://schemas.microsoft.com/office/drawing/2014/main" id="{33F8A5A8-676F-47E5-B0A9-E18777000167}"/>
              </a:ext>
            </a:extLst>
          </p:cNvPr>
          <p:cNvPicPr>
            <a:picLocks noChangeAspect="1"/>
          </p:cNvPicPr>
          <p:nvPr/>
        </p:nvPicPr>
        <p:blipFill>
          <a:blip r:embed="rId2"/>
          <a:stretch>
            <a:fillRect/>
          </a:stretch>
        </p:blipFill>
        <p:spPr>
          <a:xfrm>
            <a:off x="9357176" y="167310"/>
            <a:ext cx="2638425" cy="1133475"/>
          </a:xfrm>
          <a:prstGeom prst="rect">
            <a:avLst/>
          </a:prstGeom>
        </p:spPr>
      </p:pic>
    </p:spTree>
    <p:extLst>
      <p:ext uri="{BB962C8B-B14F-4D97-AF65-F5344CB8AC3E}">
        <p14:creationId xmlns:p14="http://schemas.microsoft.com/office/powerpoint/2010/main" val="2441356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CEC5B8-3AA5-42AE-9CA7-4B92A1E86903}"/>
              </a:ext>
            </a:extLst>
          </p:cNvPr>
          <p:cNvSpPr>
            <a:spLocks noGrp="1"/>
          </p:cNvSpPr>
          <p:nvPr>
            <p:ph sz="quarter" idx="13"/>
          </p:nvPr>
        </p:nvSpPr>
        <p:spPr>
          <a:xfrm>
            <a:off x="120671" y="1511560"/>
            <a:ext cx="11081827" cy="5346440"/>
          </a:xfrm>
        </p:spPr>
        <p:txBody>
          <a:bodyPr>
            <a:normAutofit/>
          </a:bodyPr>
          <a:lstStyle/>
          <a:p>
            <a:pPr marL="0" indent="0">
              <a:buNone/>
            </a:pPr>
            <a:r>
              <a:rPr lang="en-US" b="1" dirty="0"/>
              <a:t>How to Irrigate with greywater:</a:t>
            </a:r>
          </a:p>
          <a:p>
            <a:r>
              <a:rPr lang="en-US" dirty="0"/>
              <a:t>A laundry to landscape or branched drain system should be discharged into mulch on the subsurface.  (a legal greywater system in Utah is only allowed to use the water for subsurface irrigation purposes).  Check Utah Codes for all permitting requirements and regulations.</a:t>
            </a:r>
          </a:p>
          <a:p>
            <a:r>
              <a:rPr lang="en-US" dirty="0"/>
              <a:t>Don’t discharge directly onto the bare ground.  </a:t>
            </a:r>
          </a:p>
          <a:p>
            <a:r>
              <a:rPr lang="en-US" dirty="0"/>
              <a:t>Mulch will filter particles and enables greywater to soak into the soil below.  (Mulch like wood chips, straw or bark is recommended).  </a:t>
            </a:r>
          </a:p>
          <a:p>
            <a:r>
              <a:rPr lang="en-US" dirty="0"/>
              <a:t>For subsurface irrigation, a “mulch shield” such as an irrigation valve box will create air space and prevent clogging due to roots.  </a:t>
            </a:r>
          </a:p>
          <a:p>
            <a:endParaRPr lang="en-US" dirty="0"/>
          </a:p>
          <a:p>
            <a:endParaRPr lang="en-US" dirty="0"/>
          </a:p>
        </p:txBody>
      </p:sp>
      <p:pic>
        <p:nvPicPr>
          <p:cNvPr id="4" name="Picture 3">
            <a:extLst>
              <a:ext uri="{FF2B5EF4-FFF2-40B4-BE49-F238E27FC236}">
                <a16:creationId xmlns:a16="http://schemas.microsoft.com/office/drawing/2014/main" id="{5F44A09E-50D2-460F-8262-3BB315D3843A}"/>
              </a:ext>
            </a:extLst>
          </p:cNvPr>
          <p:cNvPicPr>
            <a:picLocks noChangeAspect="1"/>
          </p:cNvPicPr>
          <p:nvPr/>
        </p:nvPicPr>
        <p:blipFill>
          <a:blip r:embed="rId2"/>
          <a:stretch>
            <a:fillRect/>
          </a:stretch>
        </p:blipFill>
        <p:spPr>
          <a:xfrm>
            <a:off x="9357176" y="167310"/>
            <a:ext cx="2638425" cy="1133475"/>
          </a:xfrm>
          <a:prstGeom prst="rect">
            <a:avLst/>
          </a:prstGeom>
        </p:spPr>
      </p:pic>
      <p:pic>
        <p:nvPicPr>
          <p:cNvPr id="2" name="Picture 1">
            <a:extLst>
              <a:ext uri="{FF2B5EF4-FFF2-40B4-BE49-F238E27FC236}">
                <a16:creationId xmlns:a16="http://schemas.microsoft.com/office/drawing/2014/main" id="{FC439B31-A4E7-4E51-BCB8-A01839F02BE0}"/>
              </a:ext>
            </a:extLst>
          </p:cNvPr>
          <p:cNvPicPr>
            <a:picLocks noChangeAspect="1"/>
          </p:cNvPicPr>
          <p:nvPr/>
        </p:nvPicPr>
        <p:blipFill>
          <a:blip r:embed="rId3"/>
          <a:stretch>
            <a:fillRect/>
          </a:stretch>
        </p:blipFill>
        <p:spPr>
          <a:xfrm>
            <a:off x="6205348" y="5346440"/>
            <a:ext cx="1172518" cy="1344250"/>
          </a:xfrm>
          <a:prstGeom prst="rect">
            <a:avLst/>
          </a:prstGeom>
        </p:spPr>
      </p:pic>
    </p:spTree>
    <p:extLst>
      <p:ext uri="{BB962C8B-B14F-4D97-AF65-F5344CB8AC3E}">
        <p14:creationId xmlns:p14="http://schemas.microsoft.com/office/powerpoint/2010/main" val="3182463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CEC5B8-3AA5-42AE-9CA7-4B92A1E86903}"/>
              </a:ext>
            </a:extLst>
          </p:cNvPr>
          <p:cNvSpPr>
            <a:spLocks noGrp="1"/>
          </p:cNvSpPr>
          <p:nvPr>
            <p:ph sz="quarter" idx="13"/>
          </p:nvPr>
        </p:nvSpPr>
        <p:spPr>
          <a:xfrm>
            <a:off x="913774" y="1511560"/>
            <a:ext cx="10363826" cy="4279640"/>
          </a:xfrm>
        </p:spPr>
        <p:txBody>
          <a:bodyPr>
            <a:normAutofit/>
          </a:bodyPr>
          <a:lstStyle/>
          <a:p>
            <a:r>
              <a:rPr lang="en-US" dirty="0"/>
              <a:t>References:</a:t>
            </a:r>
          </a:p>
          <a:p>
            <a:endParaRPr lang="en-US" dirty="0"/>
          </a:p>
          <a:p>
            <a:endParaRPr lang="en-US" dirty="0"/>
          </a:p>
          <a:p>
            <a:pPr lvl="1">
              <a:buFont typeface="Wingdings" panose="05000000000000000000" pitchFamily="2" charset="2"/>
              <a:buChar char="Ø"/>
            </a:pPr>
            <a:r>
              <a:rPr lang="en-US" dirty="0"/>
              <a:t> </a:t>
            </a:r>
            <a:r>
              <a:rPr lang="en-US" dirty="0">
                <a:solidFill>
                  <a:schemeClr val="accent1">
                    <a:lumMod val="75000"/>
                  </a:schemeClr>
                </a:solidFill>
                <a:hlinkClick r:id="rId2">
                  <a:extLst>
                    <a:ext uri="{A12FA001-AC4F-418D-AE19-62706E023703}">
                      <ahyp:hlinkClr xmlns:ahyp="http://schemas.microsoft.com/office/drawing/2018/hyperlinkcolor" val="tx"/>
                    </a:ext>
                  </a:extLst>
                </a:hlinkClick>
              </a:rPr>
              <a:t>https://greywateraction.org/greywater-choosing-plants-and-irrigating/</a:t>
            </a:r>
            <a:endParaRPr lang="en-US" dirty="0">
              <a:solidFill>
                <a:schemeClr val="accent1">
                  <a:lumMod val="75000"/>
                </a:schemeClr>
              </a:solidFill>
            </a:endParaRPr>
          </a:p>
          <a:p>
            <a:pPr lvl="1">
              <a:buFont typeface="Wingdings" panose="05000000000000000000" pitchFamily="2" charset="2"/>
              <a:buChar char="Ø"/>
            </a:pPr>
            <a:r>
              <a:rPr lang="en-US" dirty="0">
                <a:solidFill>
                  <a:schemeClr val="accent1">
                    <a:lumMod val="75000"/>
                  </a:schemeClr>
                </a:solidFill>
              </a:rPr>
              <a:t>“The Water-Wise Home:  How to Conserve, Capture, and Reuse Water in Your Home and Landscape” by Laura Allen (author)</a:t>
            </a:r>
          </a:p>
          <a:p>
            <a:pPr lvl="1">
              <a:buFont typeface="Wingdings" panose="05000000000000000000" pitchFamily="2" charset="2"/>
              <a:buChar char="Ø"/>
            </a:pPr>
            <a:r>
              <a:rPr lang="en-US" dirty="0">
                <a:solidFill>
                  <a:schemeClr val="accent1">
                    <a:lumMod val="75000"/>
                  </a:schemeClr>
                </a:solidFill>
              </a:rPr>
              <a:t>Utah Code under R317-401	</a:t>
            </a:r>
          </a:p>
          <a:p>
            <a:pPr marL="457200" lvl="1" indent="0">
              <a:buNone/>
            </a:pPr>
            <a:endParaRPr lang="en-US" dirty="0">
              <a:solidFill>
                <a:schemeClr val="accent1">
                  <a:lumMod val="75000"/>
                </a:schemeClr>
              </a:solidFill>
            </a:endParaRPr>
          </a:p>
          <a:p>
            <a:pPr lvl="1">
              <a:buFont typeface="Wingdings" panose="05000000000000000000" pitchFamily="2" charset="2"/>
              <a:buChar char="Ø"/>
            </a:pPr>
            <a:endParaRPr lang="en-US" dirty="0"/>
          </a:p>
          <a:p>
            <a:endParaRPr lang="en-US" dirty="0"/>
          </a:p>
        </p:txBody>
      </p:sp>
      <p:pic>
        <p:nvPicPr>
          <p:cNvPr id="4" name="Picture 3">
            <a:extLst>
              <a:ext uri="{FF2B5EF4-FFF2-40B4-BE49-F238E27FC236}">
                <a16:creationId xmlns:a16="http://schemas.microsoft.com/office/drawing/2014/main" id="{5F44A09E-50D2-460F-8262-3BB315D3843A}"/>
              </a:ext>
            </a:extLst>
          </p:cNvPr>
          <p:cNvPicPr>
            <a:picLocks noChangeAspect="1"/>
          </p:cNvPicPr>
          <p:nvPr/>
        </p:nvPicPr>
        <p:blipFill>
          <a:blip r:embed="rId3"/>
          <a:stretch>
            <a:fillRect/>
          </a:stretch>
        </p:blipFill>
        <p:spPr>
          <a:xfrm>
            <a:off x="9357176" y="167310"/>
            <a:ext cx="2638425" cy="1133475"/>
          </a:xfrm>
          <a:prstGeom prst="rect">
            <a:avLst/>
          </a:prstGeom>
        </p:spPr>
      </p:pic>
    </p:spTree>
    <p:extLst>
      <p:ext uri="{BB962C8B-B14F-4D97-AF65-F5344CB8AC3E}">
        <p14:creationId xmlns:p14="http://schemas.microsoft.com/office/powerpoint/2010/main" val="880846066"/>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105</TotalTime>
  <Words>485</Words>
  <Application>Microsoft Office PowerPoint</Application>
  <PresentationFormat>Widescreen</PresentationFormat>
  <Paragraphs>40</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Tw Cen MT</vt:lpstr>
      <vt:lpstr>Wingdings</vt:lpstr>
      <vt:lpstr>Droplet</vt:lpstr>
      <vt:lpstr>SMSSD</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SMSSD</dc:title>
  <dc:creator>Barbara Dymock</dc:creator>
  <cp:lastModifiedBy>Barbara Dymock</cp:lastModifiedBy>
  <cp:revision>8</cp:revision>
  <dcterms:created xsi:type="dcterms:W3CDTF">2019-03-29T18:50:57Z</dcterms:created>
  <dcterms:modified xsi:type="dcterms:W3CDTF">2019-04-01T14:03:16Z</dcterms:modified>
</cp:coreProperties>
</file>